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3"/>
  </p:handoutMasterIdLst>
  <p:sldIdLst>
    <p:sldId id="305" r:id="rId2"/>
    <p:sldId id="277" r:id="rId3"/>
    <p:sldId id="257" r:id="rId4"/>
    <p:sldId id="300" r:id="rId5"/>
    <p:sldId id="258" r:id="rId6"/>
    <p:sldId id="278" r:id="rId7"/>
    <p:sldId id="259" r:id="rId8"/>
    <p:sldId id="261" r:id="rId9"/>
    <p:sldId id="262" r:id="rId10"/>
    <p:sldId id="263" r:id="rId11"/>
    <p:sldId id="293" r:id="rId12"/>
    <p:sldId id="294" r:id="rId13"/>
    <p:sldId id="295" r:id="rId14"/>
    <p:sldId id="297" r:id="rId15"/>
    <p:sldId id="266" r:id="rId16"/>
    <p:sldId id="267" r:id="rId17"/>
    <p:sldId id="319" r:id="rId18"/>
    <p:sldId id="308" r:id="rId19"/>
    <p:sldId id="318" r:id="rId20"/>
    <p:sldId id="310" r:id="rId21"/>
    <p:sldId id="317" r:id="rId22"/>
    <p:sldId id="314" r:id="rId23"/>
    <p:sldId id="316" r:id="rId24"/>
    <p:sldId id="311" r:id="rId25"/>
    <p:sldId id="321" r:id="rId26"/>
    <p:sldId id="322" r:id="rId27"/>
    <p:sldId id="272" r:id="rId28"/>
    <p:sldId id="323" r:id="rId29"/>
    <p:sldId id="325" r:id="rId30"/>
    <p:sldId id="324" r:id="rId31"/>
    <p:sldId id="273" r:id="rId32"/>
    <p:sldId id="299" r:id="rId33"/>
    <p:sldId id="284" r:id="rId34"/>
    <p:sldId id="282" r:id="rId35"/>
    <p:sldId id="285" r:id="rId36"/>
    <p:sldId id="286" r:id="rId37"/>
    <p:sldId id="287" r:id="rId38"/>
    <p:sldId id="326" r:id="rId39"/>
    <p:sldId id="330" r:id="rId40"/>
    <p:sldId id="332" r:id="rId41"/>
    <p:sldId id="276" r:id="rId4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00"/>
    <a:srgbClr val="99FF33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83" autoAdjust="0"/>
  </p:normalViewPr>
  <p:slideViewPr>
    <p:cSldViewPr>
      <p:cViewPr varScale="1">
        <p:scale>
          <a:sx n="103" d="100"/>
          <a:sy n="103" d="100"/>
        </p:scale>
        <p:origin x="-2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E7FEAA-8499-45A6-883E-49079AB03F33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FA8EE9-81AA-47CF-B0FE-5396EC9301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297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C8B5-5F52-427D-8B41-B6C7EE4DA3E5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49847-0FDD-415F-912D-C6DC2ABAB4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6756C-E285-45CF-92EC-0BCAFEDD3202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B6506-451C-46C1-9EFD-5A4452800F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3613-57A8-4B74-80FD-4F0FB5BC381C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E904D-366A-47FA-A16D-D0E759A327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A7FE-CAB0-4E10-9F2A-83EB9BE71BF6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8897D-BE6E-43F7-AF30-012334B025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00ADB-2B0F-4BB4-A5D9-692801B92F07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A8857-5FCC-41B3-962F-4F8897D996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DADC-9DB5-4138-8CAD-3D009FB96AF7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94AA1-066E-4BB1-9F69-4096686DF2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FB5B-985E-44D8-AFBE-FE307DD4499B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67DF-A751-43F0-8514-E648D57786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54BE-A4C8-4AE3-9D80-3AFD466227AF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E1608-EDD0-48D9-A543-EDFD2F6164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DFD5F-9953-4FD6-B14D-E61C27DFBE10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8692-FA89-4F53-879F-EC74C98959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3EBE-0FB0-47D3-9F7A-FDE0183001D8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FBCC2-3D1C-4F17-80DF-FAD47A618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2CDD3-A0B6-411D-B49A-374654DB35E1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F7275-9583-4885-BCFB-79B04AFDE0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4C65C5-C0B3-4A13-A55D-E5989B69186F}" type="datetimeFigureOut">
              <a:rPr lang="ru-RU"/>
              <a:pPr>
                <a:defRPr/>
              </a:pPr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C673590-97F4-47E8-B7F3-F7EEA41D6B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hysics.ru/courses/op25part2/content/scientist/maxwell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09F1DD-6C3C-4437-AF1B-F1279BBD9C76}" type="slidenum">
              <a:rPr lang="ru-RU"/>
              <a:pPr/>
              <a:t>1</a:t>
            </a:fld>
            <a:endParaRPr lang="ru-RU"/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468313" y="404813"/>
            <a:ext cx="79914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Раритетная лаборатория физики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ru-RU" sz="3200" dirty="0">
                <a:latin typeface="Times New Roman" pitchFamily="18" charset="0"/>
                <a:cs typeface="Times New Roman" pitchFamily="18" charset="0"/>
              </a:rPr>
              <a:t>raritet.chuvsu.ru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		Лекция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	Электромагнитная индукция. 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		Лекцию подготовил</a:t>
            </a:r>
            <a:r>
              <a:rPr lang="ru-RU" altLang="ru-RU" sz="3200" dirty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доцент кафедры общей физики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     Сорокин Геннадий Михайлович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	     		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379146"/>
            <a:ext cx="2325197" cy="20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842486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   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Поток вектора магнитной индукции через произвольную поверхность </a:t>
            </a:r>
            <a:r>
              <a:rPr lang="en-US" altLang="ru-RU" sz="2400" i="1">
                <a:latin typeface="Times New Roman" pitchFamily="18" charset="0"/>
                <a:ea typeface="Times New Roman" pitchFamily="18" charset="0"/>
                <a:cs typeface="Arial" charset="0"/>
              </a:rPr>
              <a:t>S 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равен: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5288" y="2641600"/>
            <a:ext cx="84248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   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Терема Гаусса:  </a:t>
            </a:r>
            <a:r>
              <a:rPr lang="ru-RU" altLang="ru-RU" sz="2400" b="1" i="1">
                <a:latin typeface="Times New Roman" pitchFamily="18" charset="0"/>
                <a:ea typeface="Times New Roman" pitchFamily="18" charset="0"/>
                <a:cs typeface="Arial" charset="0"/>
              </a:rPr>
              <a:t>Поток вектора магнитной индукции через любую замкнутую поверхность равен нулю.</a:t>
            </a:r>
            <a:endParaRPr lang="ru-RU" altLang="ru-RU" sz="24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6169" name="Object 25"/>
          <p:cNvGraphicFramePr>
            <a:graphicFrameLocks noChangeAspect="1"/>
          </p:cNvGraphicFramePr>
          <p:nvPr/>
        </p:nvGraphicFramePr>
        <p:xfrm>
          <a:off x="2843213" y="1628775"/>
          <a:ext cx="3492500" cy="495300"/>
        </p:xfrm>
        <a:graphic>
          <a:graphicData uri="http://schemas.openxmlformats.org/presentationml/2006/ole">
            <p:oleObj spid="_x0000_s12454" name="Equation" r:id="rId3" imgW="3492500" imgH="495300" progId="">
              <p:embed/>
            </p:oleObj>
          </a:graphicData>
        </a:graphic>
      </p:graphicFrame>
      <p:graphicFrame>
        <p:nvGraphicFramePr>
          <p:cNvPr id="6170" name="Object 26"/>
          <p:cNvGraphicFramePr>
            <a:graphicFrameLocks noChangeAspect="1"/>
          </p:cNvGraphicFramePr>
          <p:nvPr/>
        </p:nvGraphicFramePr>
        <p:xfrm>
          <a:off x="3779838" y="4365625"/>
          <a:ext cx="1574800" cy="800100"/>
        </p:xfrm>
        <a:graphic>
          <a:graphicData uri="http://schemas.openxmlformats.org/presentationml/2006/ole">
            <p:oleObj spid="_x0000_s12455" name="Equation" r:id="rId4" imgW="1574800" imgH="80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86700" cy="1325563"/>
          </a:xfrm>
        </p:spPr>
        <p:txBody>
          <a:bodyPr/>
          <a:lstStyle/>
          <a:p>
            <a:r>
              <a:rPr lang="ru-RU" altLang="ru-RU" sz="2800" dirty="0" smtClean="0">
                <a:cs typeface="Times New Roman" pitchFamily="18" charset="0"/>
              </a:rPr>
              <a:t/>
            </a:r>
            <a:br>
              <a:rPr lang="ru-RU" altLang="ru-RU" sz="2800" dirty="0" smtClean="0">
                <a:cs typeface="Times New Roman" pitchFamily="18" charset="0"/>
              </a:rPr>
            </a:br>
            <a:r>
              <a:rPr lang="ru-RU" altLang="ru-RU" sz="2800" dirty="0" smtClean="0">
                <a:cs typeface="Times New Roman" pitchFamily="18" charset="0"/>
              </a:rPr>
              <a:t>4. Электромагнитная индукция.   </a:t>
            </a:r>
            <a:br>
              <a:rPr lang="ru-RU" altLang="ru-RU" sz="28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>        </a:t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cs typeface="Times New Roman" pitchFamily="18" charset="0"/>
              </a:rPr>
              <a:t>Опыты Фарадея</a:t>
            </a: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sz="2400" i="1" dirty="0" smtClean="0"/>
              <a:t>ФАРАДЕЙ Майкл (1791 – 1867) – знаменитый английский физик. Исследования в области электричества, магнетизма, магнитооптики, электрохимии.</a:t>
            </a:r>
            <a:endParaRPr lang="ru-RU" sz="2400" dirty="0" smtClean="0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 flipH="1">
            <a:off x="2195513" y="5691188"/>
            <a:ext cx="90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 flipH="1">
            <a:off x="2347913" y="5843588"/>
            <a:ext cx="90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331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068638"/>
            <a:ext cx="50768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cdn.wallpapersafari.com/15/72/leaVC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s://www.eduspb.com/public/img/biography/f/michael_farad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37" y="3212976"/>
            <a:ext cx="2746081" cy="32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</a:t>
            </a:r>
            <a:r>
              <a:rPr lang="ru-RU" sz="2400" dirty="0" smtClean="0"/>
              <a:t>пыта Фарадея: катушка и постоянный магнит. Если подносить магнит к катушке или наоборот, то в катушке возникнет электрический ток. В качестве «прибора» регистрирующий возникающий ток Фарадей использовал лягушку….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16" y="2852936"/>
            <a:ext cx="33559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Тоже самое с двумя близко расположенными катушками: если к одной из катушек подключить источник переменного тока, то в другой так же возникнет переменный ток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852738"/>
            <a:ext cx="41624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886700" cy="1325563"/>
          </a:xfrm>
        </p:spPr>
        <p:txBody>
          <a:bodyPr/>
          <a:lstStyle/>
          <a:p>
            <a:r>
              <a:rPr lang="ru-RU" sz="2400" smtClean="0"/>
              <a:t>Лучше всего этот эффект проявляется, если две катушки соединить сердечником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2238375"/>
            <a:ext cx="84677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2254250"/>
            <a:ext cx="8208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Майкл Фарадей в 1831 г открыл  явление электромагнитной индукции (ЭМИ):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188" y="3590925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замкнутом проводящем контуре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при изменении магнитного потока,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охватываемого этим контуром, возникает электрический ток.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8313" y="5084763"/>
            <a:ext cx="83518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   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Появление индукционного тока означает, что  при изменении магнитного потока в контуре возникает ЭДС индукции (Ԑ</a:t>
            </a:r>
            <a:r>
              <a:rPr lang="en-US" altLang="ru-RU" sz="2400" baseline="-25000">
                <a:latin typeface="Times New Roman" pitchFamily="18" charset="0"/>
                <a:ea typeface="Times New Roman" pitchFamily="18" charset="0"/>
                <a:cs typeface="Arial" charset="0"/>
              </a:rPr>
              <a:t>i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).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7" y="548680"/>
            <a:ext cx="256813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Фарадея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60363" y="333375"/>
            <a:ext cx="874871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Закон э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лектромагнитной индукции: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ЭДС индукции в замкнутом проводящем контуре зависит от скорости изменения пронизывающего его магнитного потока. </a:t>
            </a:r>
            <a:endParaRPr lang="ru-RU" altLang="ru-RU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3635375" y="2060575"/>
          <a:ext cx="1524000" cy="838200"/>
        </p:xfrm>
        <a:graphic>
          <a:graphicData uri="http://schemas.openxmlformats.org/presentationml/2006/ole">
            <p:oleObj spid="_x0000_s21589" name="Equation" r:id="rId3" imgW="1524000" imgH="838200" progId="">
              <p:embed/>
            </p:oleObj>
          </a:graphicData>
        </a:graphic>
      </p:graphicFrame>
      <p:pic>
        <p:nvPicPr>
          <p:cNvPr id="21509" name="Picture 3" descr="D:\СГМ\!! УЧЕБА с 1 сент 20 г\!!! 16 лек сент-дек 2020 г для РЭА\Формулы для энергии магн поля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500438"/>
            <a:ext cx="74168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88170"/>
            <a:ext cx="8044537" cy="44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04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>			</a:t>
            </a:r>
            <a:r>
              <a:rPr lang="ru-RU" altLang="ru-RU" sz="2400" dirty="0" smtClean="0">
                <a:solidFill>
                  <a:srgbClr val="FF0000"/>
                </a:solidFill>
                <a:cs typeface="Times New Roman" pitchFamily="18" charset="0"/>
              </a:rPr>
              <a:t>Правило Ленца.</a:t>
            </a: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>Знак минус в  законе Фарадея является математическим выражением правила Ленца:</a:t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b="1" i="1" dirty="0" smtClean="0">
                <a:cs typeface="Times New Roman" pitchFamily="18" charset="0"/>
              </a:rPr>
              <a:t>индукционный ток в контуре имеет всегда такое</a:t>
            </a:r>
            <a:br>
              <a:rPr lang="ru-RU" altLang="ru-RU" sz="2400" b="1" i="1" dirty="0" smtClean="0">
                <a:cs typeface="Times New Roman" pitchFamily="18" charset="0"/>
              </a:rPr>
            </a:br>
            <a:r>
              <a:rPr lang="ru-RU" altLang="ru-RU" sz="2400" b="1" i="1" dirty="0" smtClean="0">
                <a:cs typeface="Times New Roman" pitchFamily="18" charset="0"/>
              </a:rPr>
              <a:t> направление, что создаваемое им магнитное поле </a:t>
            </a:r>
            <a:br>
              <a:rPr lang="ru-RU" altLang="ru-RU" sz="2400" b="1" i="1" dirty="0" smtClean="0">
                <a:cs typeface="Times New Roman" pitchFamily="18" charset="0"/>
              </a:rPr>
            </a:br>
            <a:r>
              <a:rPr lang="ru-RU" altLang="ru-RU" sz="2400" b="1" i="1" dirty="0" smtClean="0">
                <a:cs typeface="Times New Roman" pitchFamily="18" charset="0"/>
              </a:rPr>
              <a:t>препятствует изменению  магнитного потока, вы-</a:t>
            </a:r>
            <a:br>
              <a:rPr lang="ru-RU" altLang="ru-RU" sz="2400" b="1" i="1" dirty="0" smtClean="0">
                <a:cs typeface="Times New Roman" pitchFamily="18" charset="0"/>
              </a:rPr>
            </a:br>
            <a:r>
              <a:rPr lang="ru-RU" altLang="ru-RU" sz="2400" b="1" i="1" dirty="0" smtClean="0">
                <a:cs typeface="Times New Roman" pitchFamily="18" charset="0"/>
              </a:rPr>
              <a:t>звавшего этот индукционный ток.</a:t>
            </a:r>
            <a:br>
              <a:rPr lang="ru-RU" altLang="ru-RU" sz="2400" b="1" i="1" dirty="0" smtClean="0">
                <a:cs typeface="Times New Roman" pitchFamily="18" charset="0"/>
              </a:rPr>
            </a:br>
            <a:r>
              <a:rPr lang="ru-RU" altLang="ru-RU" sz="2400" b="1" i="1" dirty="0" smtClean="0">
                <a:cs typeface="Times New Roman" pitchFamily="18" charset="0"/>
              </a:rPr>
              <a:t/>
            </a:r>
            <a:br>
              <a:rPr lang="ru-RU" altLang="ru-RU" sz="2400" b="1" i="1" dirty="0" smtClean="0">
                <a:cs typeface="Times New Roman" pitchFamily="18" charset="0"/>
              </a:rPr>
            </a:br>
            <a:r>
              <a:rPr lang="ru-RU" sz="2400" dirty="0" smtClean="0"/>
              <a:t>Направление индукционного тока и направление </a:t>
            </a:r>
            <a:r>
              <a:rPr lang="ru-RU" sz="2400" dirty="0" err="1" smtClean="0"/>
              <a:t>dФ</a:t>
            </a:r>
            <a:r>
              <a:rPr lang="ru-RU" sz="2400" dirty="0" smtClean="0"/>
              <a:t>\</a:t>
            </a:r>
            <a:r>
              <a:rPr lang="en-US" sz="2400" dirty="0" err="1" smtClean="0"/>
              <a:t>dt</a:t>
            </a:r>
            <a:r>
              <a:rPr lang="ru-RU" sz="2400" dirty="0" smtClean="0"/>
              <a:t> связаны правилом буравчика </a:t>
            </a:r>
            <a:br>
              <a:rPr lang="ru-RU" sz="2400" dirty="0" smtClean="0"/>
            </a:br>
            <a:r>
              <a:rPr lang="ru-RU" altLang="ru-RU" sz="2400" b="1" i="1" dirty="0" smtClean="0">
                <a:cs typeface="Times New Roman" pitchFamily="18" charset="0"/>
              </a:rPr>
              <a:t/>
            </a:r>
            <a:br>
              <a:rPr lang="ru-RU" altLang="ru-RU" sz="2400" b="1" i="1" dirty="0" smtClean="0">
                <a:cs typeface="Times New Roman" pitchFamily="18" charset="0"/>
              </a:rPr>
            </a:br>
            <a:r>
              <a:rPr lang="ru-RU" altLang="ru-RU" sz="2400" b="1" i="1" dirty="0" smtClean="0">
                <a:cs typeface="Times New Roman" pitchFamily="18" charset="0"/>
              </a:rPr>
              <a:t/>
            </a:r>
            <a:br>
              <a:rPr lang="ru-RU" altLang="ru-RU" sz="2400" b="1" i="1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endParaRPr lang="ru-RU" sz="2400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868863"/>
            <a:ext cx="396081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Демонстрация правила Ленца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650" y="2551837"/>
            <a:ext cx="79757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получается, что движущиеся заряды (ток) создают магнитное поле, а движущееся магнитное поле создает (вихревое) электрическое поле и, собственно индукционный ток.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365" y="1704734"/>
            <a:ext cx="4801270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03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			Содержание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341438"/>
            <a:ext cx="7904163" cy="5183187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2000" dirty="0" smtClean="0">
                <a:cs typeface="Times New Roman" pitchFamily="18" charset="0"/>
              </a:rPr>
              <a:t>1. Циркуляция вектора индукции магнитного поля (закон полного тока).</a:t>
            </a:r>
          </a:p>
          <a:p>
            <a:pPr marL="0"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2000" dirty="0" smtClean="0">
                <a:cs typeface="Times New Roman" pitchFamily="18" charset="0"/>
              </a:rPr>
              <a:t>2. Следствия из закона полного тока. Магнитное поле соленоида и </a:t>
            </a:r>
            <a:r>
              <a:rPr lang="ru-RU" altLang="ru-RU" sz="2000" dirty="0" err="1" smtClean="0">
                <a:cs typeface="Times New Roman" pitchFamily="18" charset="0"/>
              </a:rPr>
              <a:t>тороида</a:t>
            </a:r>
            <a:r>
              <a:rPr lang="ru-RU" altLang="ru-RU" sz="2000" dirty="0" smtClean="0"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2000" dirty="0" smtClean="0">
                <a:cs typeface="Times New Roman" pitchFamily="18" charset="0"/>
              </a:rPr>
              <a:t>3. Поток вектора магнитной индукции. Теорема Гаусса для магнитного поля.</a:t>
            </a:r>
          </a:p>
          <a:p>
            <a:pPr marL="0"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2000" dirty="0" smtClean="0">
                <a:cs typeface="Times New Roman" pitchFamily="18" charset="0"/>
              </a:rPr>
              <a:t>4. Электромагнитная индукция. Закон Фарадея.</a:t>
            </a:r>
          </a:p>
          <a:p>
            <a:pPr marL="0"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2000" dirty="0" smtClean="0">
                <a:cs typeface="Times New Roman" pitchFamily="18" charset="0"/>
              </a:rPr>
              <a:t>5.Энергия  магнитного поля.</a:t>
            </a:r>
          </a:p>
          <a:p>
            <a:pPr marL="0"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2000" dirty="0" smtClean="0">
                <a:cs typeface="Times New Roman" pitchFamily="18" charset="0"/>
              </a:rPr>
              <a:t>6. Лекционные демонстрации.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1-е следствие из закона Фарадея. Получение переменного тока.</a:t>
            </a: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147888"/>
            <a:ext cx="742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200"/>
            <a:ext cx="91440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lectro-scooterz.ru/wp-content/uploads/1/4/0/14087708b62281c768c26426ed1a22d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675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538"/>
            <a:ext cx="91440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FF0000"/>
                </a:solidFill>
              </a:rPr>
              <a:t>2-е следствие из закона Фарадея. Получение постоянного тока.</a:t>
            </a:r>
          </a:p>
        </p:txBody>
      </p:sp>
      <p:pic>
        <p:nvPicPr>
          <p:cNvPr id="296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89138"/>
            <a:ext cx="70675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115888"/>
            <a:ext cx="82073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ctr" eaLnBrk="1" hangingPunct="1">
              <a:lnSpc>
                <a:spcPct val="115000"/>
              </a:lnSpc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5. Энергия магнитного поля. </a:t>
            </a:r>
          </a:p>
          <a:p>
            <a:pPr marL="457200" algn="ctr" eaLnBrk="1" hangingPunct="1">
              <a:lnSpc>
                <a:spcPct val="115000"/>
              </a:lnSpc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Индуктивность контура.</a:t>
            </a:r>
            <a:endParaRPr lang="ru-RU" alt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1508125"/>
            <a:ext cx="7057032" cy="177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 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Электромагнитная индукция </a:t>
            </a:r>
            <a:r>
              <a:rPr lang="ru-RU" altLang="ru-RU" sz="2000" dirty="0">
                <a:latin typeface="Times New Roman" pitchFamily="18" charset="0"/>
                <a:ea typeface="Times New Roman" pitchFamily="18" charset="0"/>
                <a:cs typeface="Arial" charset="0"/>
              </a:rPr>
              <a:t>в 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катушке </a:t>
            </a:r>
            <a:r>
              <a:rPr lang="ru-RU" altLang="ru-RU" sz="2000" dirty="0">
                <a:latin typeface="Times New Roman" pitchFamily="18" charset="0"/>
                <a:ea typeface="Times New Roman" pitchFamily="18" charset="0"/>
                <a:cs typeface="Arial" charset="0"/>
              </a:rPr>
              <a:t>возникает во всех случаях, когда изменяется магнитный поток сквозь 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контур -Ф. </a:t>
            </a:r>
            <a:endParaRPr lang="ru-RU" altLang="ru-RU" sz="20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>
                <a:latin typeface="Times New Roman" pitchFamily="18" charset="0"/>
                <a:ea typeface="Times New Roman" pitchFamily="18" charset="0"/>
                <a:cs typeface="Arial" charset="0"/>
              </a:rPr>
              <a:t>   Если в контуре течет изменяющийся во времени ток, то  магнитная 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индукция –В  </a:t>
            </a:r>
            <a:r>
              <a:rPr lang="ru-RU" altLang="ru-RU" sz="2000" dirty="0">
                <a:latin typeface="Times New Roman" pitchFamily="18" charset="0"/>
                <a:ea typeface="Times New Roman" pitchFamily="18" charset="0"/>
                <a:cs typeface="Arial" charset="0"/>
              </a:rPr>
              <a:t>этого тока также будет 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изменяться.</a:t>
            </a:r>
            <a:endParaRPr lang="ru-RU" altLang="ru-RU" sz="2000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8313" y="3141663"/>
            <a:ext cx="8351837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>
                <a:latin typeface="Times New Roman" pitchFamily="18" charset="0"/>
                <a:ea typeface="Times New Roman" pitchFamily="18" charset="0"/>
                <a:cs typeface="Arial" charset="0"/>
              </a:rPr>
              <a:t>   Это влечет за собой изменение магнитного потока через этот контур, а, следовательно, и появление ЭДС индукции. 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Это следует из закона Фарадея для Э.Д.С. </a:t>
            </a:r>
            <a:r>
              <a:rPr lang="ru-RU" altLang="ru-RU" sz="2000" dirty="0">
                <a:latin typeface="Times New Roman" pitchFamily="18" charset="0"/>
                <a:ea typeface="Times New Roman" pitchFamily="18" charset="0"/>
                <a:cs typeface="Arial" charset="0"/>
              </a:rPr>
              <a:t>и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ндукции.</a:t>
            </a:r>
            <a:endParaRPr lang="ru-RU" altLang="ru-RU" sz="2000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68313" y="4797425"/>
            <a:ext cx="8351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endParaRPr lang="ru-RU" altLang="ru-RU" sz="2000" dirty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7347593"/>
              </p:ext>
            </p:extLst>
          </p:nvPr>
        </p:nvGraphicFramePr>
        <p:xfrm>
          <a:off x="3419872" y="4390948"/>
          <a:ext cx="1524000" cy="838200"/>
        </p:xfrm>
        <a:graphic>
          <a:graphicData uri="http://schemas.openxmlformats.org/presentationml/2006/ole">
            <p:oleObj spid="_x0000_s33850" name="Equation" r:id="rId3" imgW="1524000" imgH="838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914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119814" cy="1748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828836"/>
            <a:ext cx="8119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2400" i="1" dirty="0">
                <a:latin typeface="Times New Roman" pitchFamily="18" charset="0"/>
                <a:ea typeface="Times New Roman" pitchFamily="18" charset="0"/>
                <a:cs typeface="Arial" charset="0"/>
              </a:rPr>
              <a:t>L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 – коэффициент пропорциональности между силой тока в проводящем контуре и созданным им магнитным потоком называется 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индуктивностью контура.</a:t>
            </a:r>
            <a:endParaRPr lang="ru-RU" altLang="ru-RU" sz="2400" dirty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064285"/>
            <a:ext cx="8352928" cy="251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Единицей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индуктивности в СИ является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генри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(Гн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05011"/>
            <a:ext cx="8712968" cy="317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Гн – это индуктивность такого проводящего контура, в котором магнитный поток в 1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Вб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создается силой тока 1 А.</a:t>
            </a:r>
            <a:endParaRPr lang="ru-RU" altLang="ru-RU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208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5288" y="1703511"/>
            <a:ext cx="7705104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Индуктивность контура зависит от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формы и размеров контура и магнитной проницаемости среды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в которой он находится. </a:t>
            </a:r>
            <a:endParaRPr lang="ru-RU" altLang="ru-RU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Индуктивность длинного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соленоида равна: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99592" y="4316422"/>
            <a:ext cx="72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– длина соленоида; </a:t>
            </a:r>
          </a:p>
          <a:p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– площадь его сечения (витка); </a:t>
            </a:r>
          </a:p>
          <a:p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число витков; </a:t>
            </a:r>
          </a:p>
        </p:txBody>
      </p:sp>
      <p:graphicFrame>
        <p:nvGraphicFramePr>
          <p:cNvPr id="1230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7757028"/>
              </p:ext>
            </p:extLst>
          </p:nvPr>
        </p:nvGraphicFramePr>
        <p:xfrm>
          <a:off x="2539690" y="3514547"/>
          <a:ext cx="3416300" cy="838200"/>
        </p:xfrm>
        <a:graphic>
          <a:graphicData uri="http://schemas.openxmlformats.org/presentationml/2006/ole">
            <p:oleObj spid="_x0000_s31832" name="Equation" r:id="rId3" imgW="3416300" imgH="838200" progId="">
              <p:embed/>
            </p:oleObj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661248"/>
            <a:ext cx="6408711" cy="1102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142867"/>
            <a:ext cx="4608512" cy="141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		Самоиндукция.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031596"/>
            <a:ext cx="6092154" cy="2333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223639"/>
            <a:ext cx="6277892" cy="615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0391" y="4095364"/>
            <a:ext cx="4963218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850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132856"/>
            <a:ext cx="63722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32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9021" y="188913"/>
            <a:ext cx="8524642" cy="183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71550" indent="-514350" algn="ctr" eaLnBrk="1" hangingPunct="1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Циркуляция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вектора индукции магнитного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поля</a:t>
            </a:r>
          </a:p>
          <a:p>
            <a:pPr marL="457200"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(закон полного тока)</a:t>
            </a:r>
          </a:p>
          <a:p>
            <a:pPr marL="457200" algn="ctr"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765175"/>
            <a:ext cx="7559675" cy="322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alt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Циркуляцией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вектора магнитной индукции по заданному замкнутому контуру называется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 интеграл </a:t>
            </a:r>
            <a:endParaRPr lang="ru-RU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573016"/>
            <a:ext cx="2259082" cy="215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133" y="-315416"/>
            <a:ext cx="7632848" cy="30791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-315416"/>
            <a:ext cx="7632848" cy="3079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2636912"/>
            <a:ext cx="6120680" cy="37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375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227138" y="1150938"/>
            <a:ext cx="6573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8313" y="1757363"/>
            <a:ext cx="84248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Возникновение ЭДС индукции(вихревого электрического поля) в проводящем контуре при изменении в нем силы тока называется самоиндукцией.</a:t>
            </a:r>
            <a:endParaRPr lang="ru-RU" altLang="ru-RU" sz="2400" dirty="0">
              <a:latin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65150" y="4581525"/>
            <a:ext cx="3757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Если     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изменяется, то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59"/>
          <p:cNvGraphicFramePr>
            <a:graphicFrameLocks noChangeAspect="1"/>
          </p:cNvGraphicFramePr>
          <p:nvPr/>
        </p:nvGraphicFramePr>
        <p:xfrm>
          <a:off x="1608138" y="4706938"/>
          <a:ext cx="247650" cy="285750"/>
        </p:xfrm>
        <a:graphic>
          <a:graphicData uri="http://schemas.openxmlformats.org/presentationml/2006/ole">
            <p:oleObj spid="_x0000_s33077" r:id="rId3" imgW="253890" imgH="291973" progId="">
              <p:embed/>
            </p:oleObj>
          </a:graphicData>
        </a:graphic>
      </p:graphicFrame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13380" name="Object 68"/>
          <p:cNvGraphicFramePr>
            <a:graphicFrameLocks noChangeAspect="1"/>
          </p:cNvGraphicFramePr>
          <p:nvPr/>
        </p:nvGraphicFramePr>
        <p:xfrm>
          <a:off x="755650" y="3357563"/>
          <a:ext cx="4521200" cy="965200"/>
        </p:xfrm>
        <a:graphic>
          <a:graphicData uri="http://schemas.openxmlformats.org/presentationml/2006/ole">
            <p:oleObj spid="_x0000_s33078" name="Equation" r:id="rId4" imgW="4521200" imgH="965200" progId="">
              <p:embed/>
            </p:oleObj>
          </a:graphicData>
        </a:graphic>
      </p:graphicFrame>
      <p:graphicFrame>
        <p:nvGraphicFramePr>
          <p:cNvPr id="13381" name="Object 69"/>
          <p:cNvGraphicFramePr>
            <a:graphicFrameLocks noChangeAspect="1"/>
          </p:cNvGraphicFramePr>
          <p:nvPr/>
        </p:nvGraphicFramePr>
        <p:xfrm>
          <a:off x="1835150" y="5373688"/>
          <a:ext cx="1638300" cy="838200"/>
        </p:xfrm>
        <a:graphic>
          <a:graphicData uri="http://schemas.openxmlformats.org/presentationml/2006/ole">
            <p:oleObj spid="_x0000_s33079" name="Equation" r:id="rId5" imgW="1638300" imgH="838200" progId="">
              <p:embed/>
            </p:oleObj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150" y="1"/>
            <a:ext cx="8255322" cy="175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886700" cy="1325563"/>
          </a:xfrm>
        </p:spPr>
        <p:txBody>
          <a:bodyPr/>
          <a:lstStyle/>
          <a:p>
            <a:r>
              <a:rPr lang="ru-RU" sz="2400" smtClean="0"/>
              <a:t>Явление самоиндукции открыл американский ученый Дж. Генри в 1831 г</a:t>
            </a:r>
            <a:r>
              <a:rPr lang="ru-RU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773238"/>
            <a:ext cx="82089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Джозеф. Генри (1797 – 1878 г.) президент Национальной АН США. Работы посвящены электромагнетизму. Кроме принципа магнитной индукции Генри изобрел электромагнитное реле, построил электродвигатель, телеграф на территории колледжа в городе </a:t>
            </a:r>
            <a:r>
              <a:rPr lang="ru-RU" sz="2400" dirty="0" err="1">
                <a:latin typeface="+mn-lt"/>
              </a:rPr>
              <a:t>Пристоне</a:t>
            </a:r>
            <a:r>
              <a:rPr lang="ru-RU" sz="2400" dirty="0">
                <a:latin typeface="+mn-lt"/>
              </a:rPr>
              <a:t>. </a:t>
            </a:r>
          </a:p>
        </p:txBody>
      </p:sp>
      <p:pic>
        <p:nvPicPr>
          <p:cNvPr id="36866" name="Picture 2" descr="https://cdn.britannica.com/24/68924-050-82C0AF55/Joseph-Hen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56314"/>
            <a:ext cx="2356496" cy="27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Энергия магнитного поля катушки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 smtClean="0"/>
              <a:t>Проанализируем</a:t>
            </a:r>
            <a:r>
              <a:rPr lang="ru-RU" sz="2400" dirty="0"/>
              <a:t>, какие явления происходят в схеме с соленоидом и сопротивлением, когда переключается ключ от источника тока.</a:t>
            </a:r>
            <a:endParaRPr lang="ru-RU" sz="2400" dirty="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141663"/>
            <a:ext cx="63373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1557338"/>
            <a:ext cx="813752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Сначала замкнем соленоид L на источник ЭДС E</a:t>
            </a:r>
            <a:r>
              <a:rPr lang="ru-RU" sz="2400" baseline="30000" dirty="0">
                <a:latin typeface="+mn-lt"/>
              </a:rPr>
              <a:t>0</a:t>
            </a:r>
            <a:r>
              <a:rPr lang="ru-RU" sz="2400" dirty="0">
                <a:latin typeface="+mn-lt"/>
              </a:rPr>
              <a:t>, в нем будет протекать ток I</a:t>
            </a:r>
            <a:r>
              <a:rPr lang="ru-RU" sz="2400" baseline="30000" dirty="0">
                <a:latin typeface="+mn-lt"/>
              </a:rPr>
              <a:t>0</a:t>
            </a:r>
            <a:r>
              <a:rPr lang="ru-RU" sz="2400" dirty="0">
                <a:latin typeface="+mn-lt"/>
              </a:rPr>
              <a:t>. Затем в момент времени t</a:t>
            </a:r>
            <a:r>
              <a:rPr lang="ru-RU" sz="2400" baseline="30000" dirty="0">
                <a:latin typeface="+mn-lt"/>
              </a:rPr>
              <a:t>0 </a:t>
            </a:r>
            <a:r>
              <a:rPr lang="ru-RU" sz="2400" dirty="0">
                <a:latin typeface="+mn-lt"/>
              </a:rPr>
              <a:t>переключим ключ в положение 2 – замкнем соленоид на сопротивление R. В цепи будет течь убывающий ток I. При этом будет совершена работа: </a:t>
            </a:r>
          </a:p>
        </p:txBody>
      </p:sp>
      <p:pic>
        <p:nvPicPr>
          <p:cNvPr id="35844" name="Picture 2" descr="D:\СГМ\!! УЧЕБА с 1 сент 20 г\!!! 16 лек сент-дек 2020 г для РЭА\Формулы для энергии магн по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888" y="3395663"/>
            <a:ext cx="42195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По закону охранения энергии работа по нагреванию соленоида будет равна энергии магнитного поля соленоида.</a:t>
            </a:r>
          </a:p>
        </p:txBody>
      </p:sp>
      <p:pic>
        <p:nvPicPr>
          <p:cNvPr id="36867" name="Picture 2" descr="D:\СГМ\!! УЧЕБА с 1 сент 20 г\!!! 16 лек сент-дек 2020 г для РЭА\Формулы для энергии магн пол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1557338"/>
            <a:ext cx="27828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2988" y="3213100"/>
            <a:ext cx="6985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Выразим энергию магнитного поля через параметры магнитного поля. Для соленоида </a:t>
            </a:r>
          </a:p>
        </p:txBody>
      </p:sp>
      <p:pic>
        <p:nvPicPr>
          <p:cNvPr id="36869" name="Picture 3" descr="D:\СГМ\!! УЧЕБА с 1 сент 20 г\!!! 16 лек сент-дек 2020 г для РЭА\Формулы для энергии магн поля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775" y="4279900"/>
            <a:ext cx="4243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Так как </a:t>
            </a:r>
          </a:p>
        </p:txBody>
      </p:sp>
      <p:pic>
        <p:nvPicPr>
          <p:cNvPr id="37891" name="Picture 2" descr="D:\СГМ\!! УЧЕБА с 1 сент 20 г\!!! 16 лек сент-дек 2020 г для РЭА\Формулы для энергии магн поля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60350"/>
            <a:ext cx="439102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D:\СГМ\!! УЧЕБА с 1 сент 20 г\!!! 16 лек сент-дек 2020 г для РЭА\Формулы для энергии магн поля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20938"/>
            <a:ext cx="534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D:\СГМ\!! УЧЕБА с 1 сент 20 г\!!! 16 лек сент-дек 2020 г для РЭА\Формулы для энергии магн поля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716338"/>
            <a:ext cx="36845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Так как</a:t>
            </a:r>
          </a:p>
        </p:txBody>
      </p:sp>
      <p:pic>
        <p:nvPicPr>
          <p:cNvPr id="38915" name="Picture 2" descr="D:\СГМ\!! УЧЕБА с 1 сент 20 г\!!! 16 лек сент-дек 2020 г для РЭА\Формулы для энергии магн поля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549275"/>
            <a:ext cx="2209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D:\СГМ\!! УЧЕБА с 1 сент 20 г\!!! 16 лек сент-дек 2020 г для РЭА\Формулы для энергии магн поля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16338"/>
            <a:ext cx="57943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6013" y="1989138"/>
            <a:ext cx="57419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</a:rPr>
              <a:t>Обозначим </a:t>
            </a:r>
            <a:r>
              <a:rPr lang="ru-RU" sz="2800" dirty="0" err="1">
                <a:latin typeface="+mn-lt"/>
              </a:rPr>
              <a:t>w</a:t>
            </a:r>
            <a:r>
              <a:rPr lang="ru-RU" sz="2800" dirty="0">
                <a:latin typeface="+mn-lt"/>
              </a:rPr>
              <a:t> – Плотность энергии, или энергия в объеме V, тогда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780928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DB7093"/>
              </a:solidFill>
              <a:latin typeface="Times" panose="02020603050405020304" pitchFamily="18" charset="0"/>
              <a:hlinkClick r:id="rId4"/>
            </a:endParaRPr>
          </a:p>
          <a:p>
            <a:endParaRPr lang="ru-RU" dirty="0">
              <a:solidFill>
                <a:srgbClr val="DB7093"/>
              </a:solidFill>
              <a:latin typeface="Times" panose="02020603050405020304" pitchFamily="18" charset="0"/>
              <a:hlinkClick r:id="rId4"/>
            </a:endParaRPr>
          </a:p>
          <a:p>
            <a:endParaRPr lang="ru-RU" dirty="0" smtClean="0">
              <a:solidFill>
                <a:srgbClr val="DB7093"/>
              </a:solidFill>
              <a:latin typeface="Times" panose="02020603050405020304" pitchFamily="18" charset="0"/>
              <a:hlinkClick r:id="rId4"/>
            </a:endParaRPr>
          </a:p>
          <a:p>
            <a:endParaRPr lang="ru-RU" dirty="0">
              <a:solidFill>
                <a:srgbClr val="DB7093"/>
              </a:solidFill>
              <a:latin typeface="Times" panose="02020603050405020304" pitchFamily="18" charset="0"/>
              <a:hlinkClick r:id="rId4"/>
            </a:endParaRPr>
          </a:p>
          <a:p>
            <a:endParaRPr lang="ru-RU" dirty="0" smtClean="0">
              <a:solidFill>
                <a:srgbClr val="DB7093"/>
              </a:solidFill>
              <a:latin typeface="Times" panose="02020603050405020304" pitchFamily="18" charset="0"/>
              <a:hlinkClick r:id="rId4"/>
            </a:endParaRPr>
          </a:p>
          <a:p>
            <a:endParaRPr lang="ru-RU" dirty="0">
              <a:solidFill>
                <a:srgbClr val="DB7093"/>
              </a:solidFill>
              <a:latin typeface="Times" panose="02020603050405020304" pitchFamily="18" charset="0"/>
              <a:hlinkClick r:id="rId4"/>
            </a:endParaRPr>
          </a:p>
          <a:p>
            <a:endParaRPr lang="ru-RU" dirty="0" smtClean="0">
              <a:solidFill>
                <a:srgbClr val="DB7093"/>
              </a:solidFill>
              <a:latin typeface="Times" panose="02020603050405020304" pitchFamily="18" charset="0"/>
              <a:hlinkClick r:id="rId4"/>
            </a:endParaRPr>
          </a:p>
          <a:p>
            <a:endParaRPr lang="ru-RU" dirty="0">
              <a:solidFill>
                <a:srgbClr val="DB7093"/>
              </a:solidFill>
              <a:latin typeface="Times" panose="02020603050405020304" pitchFamily="18" charset="0"/>
              <a:hlinkClick r:id="rId4"/>
            </a:endParaRPr>
          </a:p>
          <a:p>
            <a:endParaRPr lang="ru-RU" dirty="0" smtClean="0">
              <a:solidFill>
                <a:srgbClr val="DB7093"/>
              </a:solidFill>
              <a:latin typeface="Times" panose="02020603050405020304" pitchFamily="18" charset="0"/>
              <a:hlinkClick r:id="rId4"/>
            </a:endParaRPr>
          </a:p>
          <a:p>
            <a:r>
              <a:rPr lang="ru-RU" dirty="0" smtClean="0">
                <a:solidFill>
                  <a:srgbClr val="DB7093"/>
                </a:solidFill>
                <a:latin typeface="Times" panose="02020603050405020304" pitchFamily="18" charset="0"/>
                <a:hlinkClick r:id="rId4"/>
              </a:rPr>
              <a:t>Дж</a:t>
            </a:r>
            <a:r>
              <a:rPr lang="ru-RU" dirty="0">
                <a:solidFill>
                  <a:srgbClr val="DB7093"/>
                </a:solidFill>
                <a:latin typeface="Times" panose="02020603050405020304" pitchFamily="18" charset="0"/>
                <a:hlinkClick r:id="rId4"/>
              </a:rPr>
              <a:t>. Максвелл</a:t>
            </a:r>
            <a:r>
              <a:rPr lang="ru-RU" dirty="0">
                <a:solidFill>
                  <a:srgbClr val="000000"/>
                </a:solidFill>
                <a:latin typeface="Times" panose="02020603050405020304" pitchFamily="18" charset="0"/>
              </a:rPr>
              <a:t> показал, что выражение для объемной плотности магнитной энергии, выведенное здесь для случая длинного соленоида, справедливо для любых магнитных полей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 </a:t>
            </a:r>
            <a:r>
              <a:rPr lang="ru-RU" sz="2400" dirty="0"/>
              <a:t>заключение можно сказать, что энергия магнитного поля тока играет важную роль в физике. Она определяет силу, с которой ток взаимодействует с магнитным полем, и может быть использована для выполнения работы. Понимание свойств и формул для расчета энергии магнитного поля тока позволяет нам более глубоко изучать и применять магнитные явления в различных областях науки и техники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296036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cs typeface="Times New Roman" pitchFamily="18" charset="0"/>
              </a:rPr>
              <a:t>6.  Лекционная демонстрация опыта Фарадея.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7891845" cy="235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216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a typeface="Times New Roman" pitchFamily="18" charset="0"/>
                <a:cs typeface="Arial" charset="0"/>
              </a:rPr>
              <a:t/>
            </a:r>
            <a:br>
              <a:rPr lang="ru-RU" smtClean="0">
                <a:ea typeface="Times New Roman" pitchFamily="18" charset="0"/>
                <a:cs typeface="Arial" charset="0"/>
              </a:rPr>
            </a:br>
            <a:endParaRPr lang="ru-RU" smtClean="0">
              <a:ea typeface="Times New Roman" pitchFamily="18" charset="0"/>
              <a:cs typeface="Arial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67545" y="765175"/>
            <a:ext cx="83529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Теорема о циркуляции вектора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(закон полного тока)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циркуляция вектора       по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произвольному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замкнутому контуру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произведению магнитной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постоянной     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алгебраическую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токов, охватываемых этим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контуром.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6619875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Демонстрация правила Ленца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650" y="2551837"/>
            <a:ext cx="79757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получается, что движущиеся заряды (ток) создают магнитное поле, а движущееся магнитное поле создает (вихревое) электрическое поле и, собственно индукционный ток.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365" y="1704734"/>
            <a:ext cx="4801270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675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2613" y="385763"/>
            <a:ext cx="2003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примере: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3860800"/>
            <a:ext cx="8569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   </a:t>
            </a:r>
          </a:p>
          <a:p>
            <a:pPr eaLnBrk="1" hangingPunct="1"/>
            <a:endParaRPr lang="ru-RU" altLang="ru-RU" sz="28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ru-RU" altLang="ru-RU" sz="28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1" hangingPunct="1"/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Тот факт, что циркуляция вектора  не равна нулю, оз-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начает, что магнитное поле не потенциально (в отли-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чие от электростатического поля). Такое поле называ-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ют </a:t>
            </a:r>
            <a:r>
              <a:rPr lang="ru-RU" altLang="ru-RU" sz="2400" b="1" i="1">
                <a:latin typeface="Times New Roman" pitchFamily="18" charset="0"/>
                <a:ea typeface="Times New Roman" pitchFamily="18" charset="0"/>
                <a:cs typeface="Arial" charset="0"/>
              </a:rPr>
              <a:t>вихревым.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4162425"/>
            <a:ext cx="85693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i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endParaRPr lang="ru-RU" altLang="ru-RU" sz="24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" name="Прямоугольник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5747" y="-120837"/>
            <a:ext cx="3622467" cy="1535485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28775"/>
            <a:ext cx="42481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900113" y="765175"/>
            <a:ext cx="7704137" cy="253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Следствия из закона полного тока. Магнитное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поле длинного соленоида  и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тороида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116013" y="1844675"/>
            <a:ext cx="698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 b="1" i="1" dirty="0" smtClean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endParaRPr lang="ru-RU" altLang="ru-RU" sz="2400" b="1" i="1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r>
              <a:rPr lang="ru-RU" altLang="ru-RU" sz="24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Соленоидом  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называется совокупность одинаковых витков проволоки, по которым течет ток, равномерно и плотно навитых по винтовой линии на поверхность цилиндра.</a:t>
            </a:r>
            <a:endParaRPr lang="ru-RU" sz="2400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850" y="146050"/>
            <a:ext cx="87852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   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Опыт показывает, что чем длиннее соленоид, тем меньше индукция магнитного поля снаружи его.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   Для бесконечно длинного соленоида магнитное поле снаружи отсутствует вообще. 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20938"/>
            <a:ext cx="4660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24463" y="2352675"/>
            <a:ext cx="37401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Если  </a:t>
            </a:r>
            <a:r>
              <a:rPr lang="en-US" altLang="ru-RU" sz="24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– сила тока в витках соленоида, </a:t>
            </a:r>
          </a:p>
          <a:p>
            <a:pPr eaLnBrk="1" hangingPunct="1"/>
            <a:r>
              <a:rPr lang="en-US" altLang="ru-RU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– число витков в соленоиде, </a:t>
            </a:r>
            <a:r>
              <a:rPr lang="en-US" altLang="ru-RU" sz="24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– длина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4"/>
          <p:cNvGraphicFramePr>
            <a:graphicFrameLocks noChangeAspect="1"/>
          </p:cNvGraphicFramePr>
          <p:nvPr/>
        </p:nvGraphicFramePr>
        <p:xfrm>
          <a:off x="7002463" y="3948113"/>
          <a:ext cx="950912" cy="368300"/>
        </p:xfrm>
        <a:graphic>
          <a:graphicData uri="http://schemas.openxmlformats.org/presentationml/2006/ole">
            <p:oleObj spid="_x0000_s9467" r:id="rId4" imgW="710891" imgH="279279" progId="">
              <p:embed/>
            </p:oleObj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23850" y="3900488"/>
            <a:ext cx="8909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соленоида, </a:t>
            </a:r>
            <a:r>
              <a:rPr lang="en-US" alt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диаметр витков соленоида то при           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17525" y="5497513"/>
            <a:ext cx="65897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Отсюда                         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2400" i="1">
                <a:latin typeface="Times New Roman" pitchFamily="18" charset="0"/>
                <a:ea typeface="Times New Roman" pitchFamily="18" charset="0"/>
                <a:cs typeface="Arial" charset="0"/>
              </a:rPr>
              <a:t>n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 – число витков на единицу длины соленоида. 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3112" name="Object 40"/>
          <p:cNvGraphicFramePr>
            <a:graphicFrameLocks noChangeAspect="1"/>
          </p:cNvGraphicFramePr>
          <p:nvPr/>
        </p:nvGraphicFramePr>
        <p:xfrm>
          <a:off x="2268538" y="4508500"/>
          <a:ext cx="4737100" cy="800100"/>
        </p:xfrm>
        <a:graphic>
          <a:graphicData uri="http://schemas.openxmlformats.org/presentationml/2006/ole">
            <p:oleObj spid="_x0000_s9468" name="Equation" r:id="rId5" imgW="4737100" imgH="800100" progId="">
              <p:embed/>
            </p:oleObj>
          </a:graphicData>
        </a:graphic>
      </p:graphicFrame>
      <p:graphicFrame>
        <p:nvGraphicFramePr>
          <p:cNvPr id="3113" name="Object 41"/>
          <p:cNvGraphicFramePr>
            <a:graphicFrameLocks noChangeAspect="1"/>
          </p:cNvGraphicFramePr>
          <p:nvPr/>
        </p:nvGraphicFramePr>
        <p:xfrm>
          <a:off x="1882775" y="5578475"/>
          <a:ext cx="1346200" cy="431800"/>
        </p:xfrm>
        <a:graphic>
          <a:graphicData uri="http://schemas.openxmlformats.org/presentationml/2006/ole">
            <p:oleObj spid="_x0000_s9469" name="Equation" r:id="rId6" imgW="1346200" imgH="43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850" y="188913"/>
            <a:ext cx="87122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2400"/>
              </a:spcBef>
            </a:pPr>
            <a:r>
              <a:rPr lang="ru-RU" alt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800" b="1" i="1" dirty="0" err="1">
                <a:latin typeface="Times New Roman" pitchFamily="18" charset="0"/>
                <a:cs typeface="Times New Roman" pitchFamily="18" charset="0"/>
              </a:rPr>
              <a:t>Тороидом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называется кольцевая катушка, витки которой плотно намотаны на каркас в виде тора.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76400"/>
            <a:ext cx="2503488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03575" y="1604963"/>
            <a:ext cx="583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 теореме о циркуляции вектора имеем: 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43"/>
          <p:cNvGraphicFramePr>
            <a:graphicFrameLocks noChangeAspect="1"/>
          </p:cNvGraphicFramePr>
          <p:nvPr/>
        </p:nvGraphicFramePr>
        <p:xfrm>
          <a:off x="8702675" y="1636713"/>
          <a:ext cx="276225" cy="381000"/>
        </p:xfrm>
        <a:graphic>
          <a:graphicData uri="http://schemas.openxmlformats.org/presentationml/2006/ole">
            <p:oleObj spid="_x0000_s10573" r:id="rId4" imgW="279279" imgH="380835" progId="">
              <p:embed/>
            </p:oleObj>
          </a:graphicData>
        </a:graphic>
      </p:graphicFrame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098800" y="3644900"/>
            <a:ext cx="1363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Отсюда: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9750" y="4841875"/>
            <a:ext cx="830103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1387475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Если контур интегрирования проходит вне тороида   (</a:t>
            </a:r>
            <a:r>
              <a:rPr lang="en-US" altLang="ru-RU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2400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˃ </a:t>
            </a:r>
            <a:r>
              <a:rPr lang="en-US" altLang="ru-RU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˃</a:t>
            </a:r>
            <a:r>
              <a:rPr lang="en-US" altLang="ru-RU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2400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), то токов он не охватывает и                   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Это означает, что поля вне тороида нет.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51"/>
          <p:cNvGraphicFramePr>
            <a:graphicFrameLocks noChangeAspect="1"/>
          </p:cNvGraphicFramePr>
          <p:nvPr/>
        </p:nvGraphicFramePr>
        <p:xfrm>
          <a:off x="4716463" y="2066925"/>
          <a:ext cx="2120900" cy="431800"/>
        </p:xfrm>
        <a:graphic>
          <a:graphicData uri="http://schemas.openxmlformats.org/presentationml/2006/ole">
            <p:oleObj spid="_x0000_s10574" name="Equation" r:id="rId5" imgW="2120900" imgH="431800" progId="">
              <p:embed/>
            </p:oleObj>
          </a:graphicData>
        </a:graphic>
      </p:graphicFrame>
      <p:graphicFrame>
        <p:nvGraphicFramePr>
          <p:cNvPr id="4148" name="Object 52"/>
          <p:cNvGraphicFramePr>
            <a:graphicFrameLocks noChangeAspect="1"/>
          </p:cNvGraphicFramePr>
          <p:nvPr/>
        </p:nvGraphicFramePr>
        <p:xfrm>
          <a:off x="5364163" y="3500438"/>
          <a:ext cx="1498600" cy="838200"/>
        </p:xfrm>
        <a:graphic>
          <a:graphicData uri="http://schemas.openxmlformats.org/presentationml/2006/ole">
            <p:oleObj spid="_x0000_s10575" name="Equation" r:id="rId6" imgW="1498600" imgH="838200" progId="">
              <p:embed/>
            </p:oleObj>
          </a:graphicData>
        </a:graphic>
      </p:graphicFrame>
      <p:graphicFrame>
        <p:nvGraphicFramePr>
          <p:cNvPr id="7" name="Object 53"/>
          <p:cNvGraphicFramePr>
            <a:graphicFrameLocks noChangeAspect="1"/>
          </p:cNvGraphicFramePr>
          <p:nvPr/>
        </p:nvGraphicFramePr>
        <p:xfrm>
          <a:off x="4932363" y="5354638"/>
          <a:ext cx="1485900" cy="393700"/>
        </p:xfrm>
        <a:graphic>
          <a:graphicData uri="http://schemas.openxmlformats.org/presentationml/2006/ole">
            <p:oleObj spid="_x0000_s10576" name="Equation" r:id="rId7" imgW="1485900" imgH="393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115888"/>
            <a:ext cx="8424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3. Поток вектора магнитной индукции. Теорема Гаусса для магнитного поля.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981075"/>
            <a:ext cx="889317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2400"/>
              </a:spcBef>
            </a:pPr>
            <a:r>
              <a:rPr lang="ru-RU" altLang="ru-RU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Потоком вектора магнитной индукции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магнитным потоком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 через площадку </a:t>
            </a:r>
            <a:r>
              <a:rPr lang="en-US" altLang="ru-RU" sz="2400" b="1" i="1">
                <a:latin typeface="Times New Roman" pitchFamily="18" charset="0"/>
                <a:cs typeface="Times New Roman" pitchFamily="18" charset="0"/>
              </a:rPr>
              <a:t>dS 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называется скалярная физическая величина, равная 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429000"/>
            <a:ext cx="31686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752850" y="3324225"/>
            <a:ext cx="51228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Единица магнитного потока в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СИ </a:t>
            </a:r>
            <a:r>
              <a:rPr lang="ru-RU" altLang="ru-RU" sz="2400" b="1" i="1">
                <a:latin typeface="Times New Roman" pitchFamily="18" charset="0"/>
                <a:ea typeface="Times New Roman" pitchFamily="18" charset="0"/>
                <a:cs typeface="Arial" charset="0"/>
              </a:rPr>
              <a:t>вебер 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(Вб): 1Вб – магнитный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поток, через поверхность пло-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щадью 1 м</a:t>
            </a:r>
            <a:r>
              <a:rPr lang="ru-RU" altLang="ru-RU" sz="2400" baseline="30000">
                <a:latin typeface="Times New Roman" pitchFamily="18" charset="0"/>
                <a:ea typeface="Times New Roman" pitchFamily="18" charset="0"/>
                <a:cs typeface="Arial" charset="0"/>
              </a:rPr>
              <a:t>2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, расположенной пер-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пендикулярно однородному маг-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735388" y="5373688"/>
            <a:ext cx="49688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нитному полю, индукция которого равна 1 Тл.</a:t>
            </a:r>
          </a:p>
        </p:txBody>
      </p:sp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2843213" y="2636838"/>
          <a:ext cx="3492500" cy="495300"/>
        </p:xfrm>
        <a:graphic>
          <a:graphicData uri="http://schemas.openxmlformats.org/presentationml/2006/ole">
            <p:oleObj spid="_x0000_s11353" name="Equation" r:id="rId4" imgW="3492500" imgH="495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 build="p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1343</TotalTime>
  <Words>931</Words>
  <Application>Microsoft Office PowerPoint</Application>
  <PresentationFormat>Экран (4:3)</PresentationFormat>
  <Paragraphs>141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Слайд 1</vt:lpstr>
      <vt:lpstr>   Содержание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 4. Электромагнитная индукция.             Опыты Фарадея   ФАРАДЕЙ Майкл (1791 – 1867) – знаменитый английский физик. Исследования в области электричества, магнетизма, магнитооптики, электрохимии.</vt:lpstr>
      <vt:lpstr>Опыта Фарадея: катушка и постоянный магнит. Если подносить магнит к катушке или наоборот, то в катушке возникнет электрический ток. В качестве «прибора» регистрирующий возникающий ток Фарадей использовал лягушку….</vt:lpstr>
      <vt:lpstr>Тоже самое с двумя близко расположенными катушками: если к одной из катушек подключить источник переменного тока, то в другой так же возникнет переменный ток</vt:lpstr>
      <vt:lpstr>Лучше всего этот эффект проявляется, если две катушки соединить сердечником</vt:lpstr>
      <vt:lpstr>Слайд 15</vt:lpstr>
      <vt:lpstr>Слайд 16</vt:lpstr>
      <vt:lpstr>Слайд 17</vt:lpstr>
      <vt:lpstr>              Правило Ленца. Знак минус в  законе Фарадея является математическим выражением правила Ленца: индукционный ток в контуре имеет всегда такое  направление, что создаваемое им магнитное поле  препятствует изменению  магнитного потока, вы- звавшего этот индукционный ток.  Направление индукционного тока и направление dФ\dt связаны правилом буравчика     </vt:lpstr>
      <vt:lpstr>Демонстрация правила Ленца</vt:lpstr>
      <vt:lpstr>1-е следствие из закона Фарадея. Получение переменного тока.</vt:lpstr>
      <vt:lpstr>Слайд 21</vt:lpstr>
      <vt:lpstr>Слайд 22</vt:lpstr>
      <vt:lpstr>Слайд 23</vt:lpstr>
      <vt:lpstr>2-е следствие из закона Фарадея. Получение постоянного тока.</vt:lpstr>
      <vt:lpstr>Слайд 25</vt:lpstr>
      <vt:lpstr> </vt:lpstr>
      <vt:lpstr>Слайд 27</vt:lpstr>
      <vt:lpstr>  Самоиндукция.</vt:lpstr>
      <vt:lpstr>Слайд 29</vt:lpstr>
      <vt:lpstr>Слайд 30</vt:lpstr>
      <vt:lpstr>Слайд 31</vt:lpstr>
      <vt:lpstr>Явление самоиндукции открыл американский ученый Дж. Генри в 1831 г.</vt:lpstr>
      <vt:lpstr>  Энергия магнитного поля катушки.   Проанализируем, какие явления происходят в схеме с соленоидом и сопротивлением, когда переключается ключ от источника тока.</vt:lpstr>
      <vt:lpstr>Слайд 34</vt:lpstr>
      <vt:lpstr>По закону охранения энергии работа по нагреванию соленоида будет равна энергии магнитного поля соленоида.</vt:lpstr>
      <vt:lpstr>Так как </vt:lpstr>
      <vt:lpstr>Так как</vt:lpstr>
      <vt:lpstr>            В заключение можно сказать, что энергия магнитного поля тока играет важную роль в физике. Она определяет силу, с которой ток взаимодействует с магнитным полем, и может быть использована для выполнения работы. Понимание свойств и формул для расчета энергии магнитного поля тока позволяет нам более глубоко изучать и применять магнитные явления в различных областях науки и техники</vt:lpstr>
      <vt:lpstr>6.  Лекционная демонстрация опыта Фарадея.</vt:lpstr>
      <vt:lpstr>Демонстрация правила Ленца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MF-300</cp:lastModifiedBy>
  <cp:revision>242</cp:revision>
  <dcterms:created xsi:type="dcterms:W3CDTF">2013-11-07T19:01:03Z</dcterms:created>
  <dcterms:modified xsi:type="dcterms:W3CDTF">2025-09-16T11:09:30Z</dcterms:modified>
</cp:coreProperties>
</file>